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74" r:id="rId4"/>
    <p:sldId id="286" r:id="rId5"/>
    <p:sldId id="258" r:id="rId6"/>
    <p:sldId id="261" r:id="rId7"/>
    <p:sldId id="262" r:id="rId8"/>
    <p:sldId id="259" r:id="rId9"/>
    <p:sldId id="264" r:id="rId10"/>
    <p:sldId id="260" r:id="rId11"/>
    <p:sldId id="263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5" r:id="rId22"/>
    <p:sldId id="281" r:id="rId23"/>
    <p:sldId id="276" r:id="rId24"/>
    <p:sldId id="277" r:id="rId25"/>
    <p:sldId id="287" r:id="rId26"/>
    <p:sldId id="278" r:id="rId27"/>
    <p:sldId id="279" r:id="rId28"/>
    <p:sldId id="280" r:id="rId29"/>
    <p:sldId id="283" r:id="rId30"/>
    <p:sldId id="284" r:id="rId31"/>
    <p:sldId id="282" r:id="rId32"/>
    <p:sldId id="285" r:id="rId33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976" autoAdjust="0"/>
    <p:restoredTop sz="94637" autoAdjust="0"/>
  </p:normalViewPr>
  <p:slideViewPr>
    <p:cSldViewPr snapToGrid="0" snapToObjects="1">
      <p:cViewPr varScale="1">
        <p:scale>
          <a:sx n="42" d="100"/>
          <a:sy n="42" d="100"/>
        </p:scale>
        <p:origin x="-52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9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B5F02-3A3F-6241-AFCF-6F72220DB821}" type="datetimeFigureOut">
              <a:rPr lang="fr-FR" smtClean="0"/>
              <a:t>29/03/18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C2D44F-46DF-724A-8F9A-F4764A9B963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0696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2D44F-46DF-724A-8F9A-F4764A9B963F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049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2D44F-46DF-724A-8F9A-F4764A9B963F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6702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7C47-2859-D342-97EF-19C6DB544242}" type="datetimeFigureOut">
              <a:rPr lang="fr-FR" smtClean="0"/>
              <a:t>29/03/18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BE3B-6C35-D94F-8B87-DCB52284B7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8201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7C47-2859-D342-97EF-19C6DB544242}" type="datetimeFigureOut">
              <a:rPr lang="fr-FR" smtClean="0"/>
              <a:t>29/03/18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BE3B-6C35-D94F-8B87-DCB52284B7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2219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7C47-2859-D342-97EF-19C6DB544242}" type="datetimeFigureOut">
              <a:rPr lang="fr-FR" smtClean="0"/>
              <a:t>29/03/18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BE3B-6C35-D94F-8B87-DCB52284B7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2916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7C47-2859-D342-97EF-19C6DB544242}" type="datetimeFigureOut">
              <a:rPr lang="fr-FR" smtClean="0"/>
              <a:t>29/03/18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BE3B-6C35-D94F-8B87-DCB52284B7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581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7C47-2859-D342-97EF-19C6DB544242}" type="datetimeFigureOut">
              <a:rPr lang="fr-FR" smtClean="0"/>
              <a:t>29/03/18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BE3B-6C35-D94F-8B87-DCB52284B7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0135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7C47-2859-D342-97EF-19C6DB544242}" type="datetimeFigureOut">
              <a:rPr lang="fr-FR" smtClean="0"/>
              <a:t>29/03/18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BE3B-6C35-D94F-8B87-DCB52284B7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1931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7C47-2859-D342-97EF-19C6DB544242}" type="datetimeFigureOut">
              <a:rPr lang="fr-FR" smtClean="0"/>
              <a:t>29/03/18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BE3B-6C35-D94F-8B87-DCB52284B7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7106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7C47-2859-D342-97EF-19C6DB544242}" type="datetimeFigureOut">
              <a:rPr lang="fr-FR" smtClean="0"/>
              <a:t>29/03/18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BE3B-6C35-D94F-8B87-DCB52284B7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0828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7C47-2859-D342-97EF-19C6DB544242}" type="datetimeFigureOut">
              <a:rPr lang="fr-FR" smtClean="0"/>
              <a:t>29/03/18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BE3B-6C35-D94F-8B87-DCB52284B7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7179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7C47-2859-D342-97EF-19C6DB544242}" type="datetimeFigureOut">
              <a:rPr lang="fr-FR" smtClean="0"/>
              <a:t>29/03/18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BE3B-6C35-D94F-8B87-DCB52284B7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6536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7C47-2859-D342-97EF-19C6DB544242}" type="datetimeFigureOut">
              <a:rPr lang="fr-FR" smtClean="0"/>
              <a:t>29/03/18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BE3B-6C35-D94F-8B87-DCB52284B7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8272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D7C47-2859-D342-97EF-19C6DB544242}" type="datetimeFigureOut">
              <a:rPr lang="fr-FR" smtClean="0"/>
              <a:t>29/03/18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8BE3B-6C35-D94F-8B87-DCB52284B7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516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5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jpg"/><Relationship Id="rId5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Relationship Id="rId3" Type="http://schemas.openxmlformats.org/officeDocument/2006/relationships/image" Target="../media/image3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494828" y="676315"/>
            <a:ext cx="8263619" cy="2474622"/>
          </a:xfrm>
          <a:prstGeom prst="roundRect">
            <a:avLst/>
          </a:prstGeom>
          <a:solidFill>
            <a:srgbClr val="CCFFCC">
              <a:alpha val="7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396648"/>
            <a:ext cx="7772400" cy="1470025"/>
          </a:xfrm>
        </p:spPr>
        <p:txBody>
          <a:bodyPr>
            <a:noAutofit/>
          </a:bodyPr>
          <a:lstStyle/>
          <a:p>
            <a:r>
              <a:rPr lang="fr-FR" sz="3200" dirty="0" smtClean="0"/>
              <a:t>Etude et </a:t>
            </a:r>
            <a:r>
              <a:rPr lang="fr-FR" sz="3200" dirty="0" err="1" smtClean="0"/>
              <a:t>développement</a:t>
            </a:r>
            <a:r>
              <a:rPr lang="fr-FR" sz="3200" dirty="0" smtClean="0"/>
              <a:t> d’outils </a:t>
            </a:r>
            <a:r>
              <a:rPr lang="fr-FR" sz="3200" dirty="0" err="1" smtClean="0"/>
              <a:t>mathématiques</a:t>
            </a:r>
            <a:r>
              <a:rPr lang="fr-FR" sz="3200" dirty="0" smtClean="0"/>
              <a:t> pour estimer, en temps </a:t>
            </a:r>
            <a:r>
              <a:rPr lang="fr-FR" sz="3200" dirty="0" err="1" smtClean="0"/>
              <a:t>réel</a:t>
            </a:r>
            <a:r>
              <a:rPr lang="fr-FR" sz="3200" dirty="0" smtClean="0"/>
              <a:t>, le tassage et le volume d’un silo de </a:t>
            </a:r>
            <a:r>
              <a:rPr lang="fr-FR" sz="3200" dirty="0" err="1" smtClean="0"/>
              <a:t>maïs</a:t>
            </a:r>
            <a:r>
              <a:rPr lang="fr-FR" sz="3200" dirty="0" smtClean="0"/>
              <a:t> à partir de capteurs </a:t>
            </a:r>
            <a:r>
              <a:rPr lang="fr-FR" sz="3200" dirty="0" err="1" smtClean="0"/>
              <a:t>embarqués</a:t>
            </a:r>
            <a:r>
              <a:rPr lang="fr-FR" sz="3200" dirty="0" smtClean="0"/>
              <a:t> </a:t>
            </a:r>
            <a:br>
              <a:rPr lang="fr-FR" sz="3200" dirty="0" smtClean="0"/>
            </a:br>
            <a:endParaRPr lang="fr-FR" sz="32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11475" y="3512053"/>
            <a:ext cx="5341560" cy="1220368"/>
          </a:xfrm>
        </p:spPr>
        <p:txBody>
          <a:bodyPr>
            <a:normAutofit fontScale="77500" lnSpcReduction="20000"/>
          </a:bodyPr>
          <a:lstStyle/>
          <a:p>
            <a:r>
              <a:rPr lang="fr-FR" dirty="0" smtClean="0"/>
              <a:t>Projet Pré-Stage M2 CSM</a:t>
            </a:r>
          </a:p>
          <a:p>
            <a:r>
              <a:rPr lang="fr-FR" dirty="0" smtClean="0"/>
              <a:t>Sébastien Hervieu</a:t>
            </a:r>
          </a:p>
          <a:p>
            <a:r>
              <a:rPr lang="fr-FR" dirty="0" smtClean="0"/>
              <a:t>30 mars 2018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949158" y="473242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5" name="Image 4" descr="univ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903537"/>
            <a:ext cx="3409979" cy="1756247"/>
          </a:xfrm>
          <a:prstGeom prst="rect">
            <a:avLst/>
          </a:prstGeom>
        </p:spPr>
      </p:pic>
      <p:pic>
        <p:nvPicPr>
          <p:cNvPr id="6" name="Image 5" descr="logo-tellusen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5410521"/>
            <a:ext cx="35306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45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Chantier d’ensilage </a:t>
            </a:r>
            <a:endParaRPr lang="fr-FR" dirty="0"/>
          </a:p>
        </p:txBody>
      </p:sp>
      <p:pic>
        <p:nvPicPr>
          <p:cNvPr id="4" name="Image 3" descr="affourragemen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94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xmlns:p14="http://schemas.microsoft.com/office/powerpoint/2010/main" spd="slow">
        <p:checker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Récolte</a:t>
            </a:r>
            <a:endParaRPr lang="fr-FR" dirty="0"/>
          </a:p>
        </p:txBody>
      </p:sp>
      <p:pic>
        <p:nvPicPr>
          <p:cNvPr id="4" name="Image 3" descr="ob_7648d5_img-198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6585183" cy="49388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417638"/>
            <a:ext cx="6585183" cy="4938888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pic>
        <p:nvPicPr>
          <p:cNvPr id="5" name="Image 4" descr="1872112509_small_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167" y="2201334"/>
            <a:ext cx="5820833" cy="465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673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Remplissage Du Silo</a:t>
            </a:r>
            <a:endParaRPr lang="fr-FR" dirty="0"/>
          </a:p>
        </p:txBody>
      </p:sp>
      <p:pic>
        <p:nvPicPr>
          <p:cNvPr id="5" name="Image 4" descr="IMG_264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2853"/>
            <a:ext cx="7003220" cy="394281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602853"/>
            <a:ext cx="7003220" cy="4318000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pic>
        <p:nvPicPr>
          <p:cNvPr id="4" name="Image 3" descr="maxresdefaul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888" y="2306638"/>
            <a:ext cx="6736644" cy="37893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55888" y="2306638"/>
            <a:ext cx="6736644" cy="3789362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pic>
        <p:nvPicPr>
          <p:cNvPr id="6" name="Image 5" descr="imag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89" y="3585410"/>
            <a:ext cx="5843911" cy="327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3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Etalement</a:t>
            </a:r>
            <a:endParaRPr lang="fr-FR" dirty="0"/>
          </a:p>
        </p:txBody>
      </p:sp>
      <p:pic>
        <p:nvPicPr>
          <p:cNvPr id="4" name="Image 3" descr="downloa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9182"/>
            <a:ext cx="5226530" cy="296403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579" y="1417638"/>
            <a:ext cx="5663754" cy="3055583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pic>
        <p:nvPicPr>
          <p:cNvPr id="5" name="Image 4" descr="9bd5c9dce09f71c9a81e609048577dc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779" y="2003776"/>
            <a:ext cx="5080000" cy="3810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622779" y="2003776"/>
            <a:ext cx="5080000" cy="3810000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pic>
        <p:nvPicPr>
          <p:cNvPr id="6" name="Image 5" descr="etalag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222" y="2980210"/>
            <a:ext cx="5813778" cy="387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77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62145"/>
            <a:ext cx="8229600" cy="1143000"/>
          </a:xfrm>
        </p:spPr>
        <p:txBody>
          <a:bodyPr/>
          <a:lstStyle/>
          <a:p>
            <a:r>
              <a:rPr lang="fr-FR" dirty="0" smtClean="0"/>
              <a:t>Tassage</a:t>
            </a:r>
            <a:endParaRPr lang="fr-FR" dirty="0"/>
          </a:p>
        </p:txBody>
      </p:sp>
      <p:pic>
        <p:nvPicPr>
          <p:cNvPr id="4" name="Image 3" descr="tassage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8618"/>
            <a:ext cx="6364111" cy="424481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205146"/>
            <a:ext cx="6364111" cy="4238286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pic>
        <p:nvPicPr>
          <p:cNvPr id="5" name="Image 4" descr="tassage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1790955"/>
            <a:ext cx="7380111" cy="415131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35000" y="1790955"/>
            <a:ext cx="7380111" cy="4151312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pic>
        <p:nvPicPr>
          <p:cNvPr id="6" name="Image 5" descr="maxresdefaul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889" y="2849562"/>
            <a:ext cx="7126111" cy="400843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017889" y="2620211"/>
            <a:ext cx="7126111" cy="4547351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pic>
        <p:nvPicPr>
          <p:cNvPr id="7" name="Image 6" descr="fiches_couloi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036" y="2076986"/>
            <a:ext cx="6131790" cy="344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28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Emballage Hermétique</a:t>
            </a:r>
            <a:endParaRPr lang="fr-FR" dirty="0"/>
          </a:p>
        </p:txBody>
      </p:sp>
      <p:pic>
        <p:nvPicPr>
          <p:cNvPr id="5" name="Image 4" descr="1912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3033"/>
            <a:ext cx="6491111" cy="484829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163033"/>
            <a:ext cx="6491111" cy="4848299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pic>
        <p:nvPicPr>
          <p:cNvPr id="6" name="Image 5" descr="1937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77" y="1417638"/>
            <a:ext cx="6843889" cy="513291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87776" y="1417637"/>
            <a:ext cx="6843889" cy="5132917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pic>
        <p:nvPicPr>
          <p:cNvPr id="7" name="Image 6" descr="19125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444" y="2252114"/>
            <a:ext cx="6166556" cy="460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95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Après 6 à 8 semaines</a:t>
            </a:r>
            <a:endParaRPr lang="fr-FR" dirty="0"/>
          </a:p>
        </p:txBody>
      </p:sp>
      <p:pic>
        <p:nvPicPr>
          <p:cNvPr id="4" name="Image 3" descr="1911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2769"/>
            <a:ext cx="7055556" cy="52709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122768"/>
            <a:ext cx="7055556" cy="5270997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pic>
        <p:nvPicPr>
          <p:cNvPr id="6" name="Image 5" descr="Siloschutznetz58b44616c2623_600x6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08100"/>
            <a:ext cx="76200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998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Pour un ensilage réussi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277534"/>
            <a:ext cx="8229600" cy="3874910"/>
          </a:xfrm>
        </p:spPr>
        <p:txBody>
          <a:bodyPr/>
          <a:lstStyle/>
          <a:p>
            <a:r>
              <a:rPr lang="fr-FR" dirty="0" smtClean="0"/>
              <a:t>Remplir rapidement</a:t>
            </a:r>
          </a:p>
          <a:p>
            <a:r>
              <a:rPr lang="fr-FR" dirty="0" smtClean="0"/>
              <a:t>Bien tasser pour obtenir une bonne densité de matière sèche: + de 200 kg MS/m3</a:t>
            </a:r>
          </a:p>
          <a:p>
            <a:r>
              <a:rPr lang="fr-FR" dirty="0" smtClean="0"/>
              <a:t>Etaler 20 cm par 20 cm puis tasser tout de suite pour réduire chaque couche à 10 cm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2495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Sinon</a:t>
            </a:r>
            <a:r>
              <a:rPr lang="is-IS" dirty="0" smtClean="0"/>
              <a:t>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Si la densité de matière sèche est inférieure à 160 kg de MS /m3, l’air peut rentrer jusqu’à 2,5m à l’intérieur du fourrage</a:t>
            </a:r>
          </a:p>
          <a:p>
            <a:r>
              <a:rPr lang="fr-FR" dirty="0"/>
              <a:t> </a:t>
            </a:r>
            <a:r>
              <a:rPr lang="fr-FR" dirty="0" smtClean="0"/>
              <a:t>Le silo contient peu de fourrage et l’ensilage est instable (fermentation incomplète)</a:t>
            </a:r>
          </a:p>
          <a:p>
            <a:r>
              <a:rPr lang="fr-FR" dirty="0" smtClean="0"/>
              <a:t>Conséquences: </a:t>
            </a:r>
          </a:p>
          <a:p>
            <a:pPr marL="0" indent="0">
              <a:buNone/>
            </a:pPr>
            <a:r>
              <a:rPr lang="fr-FR" dirty="0"/>
              <a:t>	</a:t>
            </a:r>
            <a:r>
              <a:rPr lang="fr-FR" dirty="0" smtClean="0"/>
              <a:t>	pourriture du fourrage </a:t>
            </a:r>
            <a:r>
              <a:rPr lang="fr-FR" dirty="0" smtClean="0">
                <a:sym typeface="Wingdings"/>
              </a:rPr>
              <a:t> lourdes pertes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3743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58886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Un tassage bien effectué</a:t>
            </a:r>
            <a:br>
              <a:rPr lang="fr-FR" dirty="0" smtClean="0"/>
            </a:br>
            <a:r>
              <a:rPr lang="fr-FR" dirty="0" smtClean="0"/>
              <a:t>est primordial</a:t>
            </a:r>
            <a:br>
              <a:rPr lang="fr-FR" dirty="0" smtClean="0"/>
            </a:br>
            <a:r>
              <a:rPr lang="fr-FR" dirty="0" smtClean="0"/>
              <a:t>pour un ensilage réussi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6798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Tellus </a:t>
            </a:r>
            <a:r>
              <a:rPr lang="fr-FR" dirty="0" err="1" smtClean="0"/>
              <a:t>Environment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Startup spécialisée dans le relevé et la cartographie de sous-sols et milieux sous-marins et aquatiques</a:t>
            </a:r>
          </a:p>
          <a:p>
            <a:r>
              <a:rPr lang="fr-FR" dirty="0" smtClean="0"/>
              <a:t>Petite activité R&amp;D:</a:t>
            </a:r>
          </a:p>
          <a:p>
            <a:pPr lvl="1"/>
            <a:r>
              <a:rPr lang="fr-FR" dirty="0" smtClean="0"/>
              <a:t>Nouveaux outils de relevé (Drones, Relevés Multicanaux)</a:t>
            </a:r>
          </a:p>
          <a:p>
            <a:pPr lvl="1"/>
            <a:r>
              <a:rPr lang="fr-FR" dirty="0" smtClean="0"/>
              <a:t>Equipement d’aide à la navigation c</a:t>
            </a:r>
            <a:r>
              <a:rPr lang="fr-FR" dirty="0" smtClean="0"/>
              <a:t>ô</a:t>
            </a:r>
            <a:r>
              <a:rPr lang="fr-FR" dirty="0" smtClean="0"/>
              <a:t>tière</a:t>
            </a:r>
          </a:p>
          <a:p>
            <a:pPr lvl="1"/>
            <a:r>
              <a:rPr lang="fr-FR" b="1" dirty="0" smtClean="0"/>
              <a:t>Agriculture de précision</a:t>
            </a:r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578336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Mesure de tassage en Temps réel </a:t>
            </a:r>
            <a:endParaRPr lang="fr-FR" dirty="0"/>
          </a:p>
        </p:txBody>
      </p:sp>
      <p:pic>
        <p:nvPicPr>
          <p:cNvPr id="4" name="Image 3" descr="ArchiGenV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19" y="1805478"/>
            <a:ext cx="7397292" cy="443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37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xmlns:p14="http://schemas.microsoft.com/office/powerpoint/2010/main" spd="slow">
        <p:checker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Ça fonctionne, mais</a:t>
            </a:r>
            <a:r>
              <a:rPr lang="is-IS" dirty="0" smtClean="0"/>
              <a:t>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L’installation du LIDAR est délicate</a:t>
            </a:r>
          </a:p>
          <a:p>
            <a:r>
              <a:rPr lang="fr-FR" dirty="0" smtClean="0"/>
              <a:t>Le mat de 7m du LIDAR gène les tracteurs</a:t>
            </a:r>
          </a:p>
          <a:p>
            <a:r>
              <a:rPr lang="fr-FR" dirty="0" smtClean="0"/>
              <a:t>Configuration WIFI « caractérielle »</a:t>
            </a:r>
          </a:p>
          <a:p>
            <a:r>
              <a:rPr lang="fr-FR" dirty="0" smtClean="0"/>
              <a:t>Réseau WIFI peu fiable:</a:t>
            </a:r>
          </a:p>
          <a:p>
            <a:pPr lvl="1"/>
            <a:r>
              <a:rPr lang="fr-FR" dirty="0" smtClean="0"/>
              <a:t>Taille du chantier : </a:t>
            </a:r>
            <a:r>
              <a:rPr lang="fr-FR" dirty="0" err="1" smtClean="0"/>
              <a:t>qqs</a:t>
            </a:r>
            <a:r>
              <a:rPr lang="fr-FR" dirty="0" smtClean="0"/>
              <a:t> dizaines de mètres</a:t>
            </a:r>
          </a:p>
          <a:p>
            <a:pPr lvl="1"/>
            <a:r>
              <a:rPr lang="fr-FR" dirty="0" smtClean="0"/>
              <a:t>Portée du WIFI : </a:t>
            </a:r>
            <a:r>
              <a:rPr lang="fr-FR" dirty="0" err="1" smtClean="0"/>
              <a:t>qqs</a:t>
            </a:r>
            <a:r>
              <a:rPr lang="fr-FR" dirty="0" smtClean="0"/>
              <a:t> dizaines de mètres </a:t>
            </a:r>
            <a:r>
              <a:rPr lang="is-IS" dirty="0" smtClean="0"/>
              <a:t>…</a:t>
            </a:r>
          </a:p>
          <a:p>
            <a:r>
              <a:rPr lang="is-IS" dirty="0" smtClean="0"/>
              <a:t>Recueille peu d’informations</a:t>
            </a:r>
          </a:p>
          <a:p>
            <a:pPr lvl="1"/>
            <a:r>
              <a:rPr lang="fr-FR" dirty="0" smtClean="0"/>
              <a:t>S</a:t>
            </a:r>
            <a:r>
              <a:rPr lang="is-IS" dirty="0" smtClean="0"/>
              <a:t>imple cartographie de l’état de tassage</a:t>
            </a:r>
          </a:p>
          <a:p>
            <a:pPr lvl="1"/>
            <a:r>
              <a:rPr lang="is-IS" dirty="0" smtClean="0"/>
              <a:t>Pas de données chiffrées</a:t>
            </a:r>
          </a:p>
          <a:p>
            <a:pPr lvl="1"/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0883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Solution proposée par TE</a:t>
            </a:r>
            <a:endParaRPr lang="fr-FR" dirty="0"/>
          </a:p>
        </p:txBody>
      </p:sp>
      <p:pic>
        <p:nvPicPr>
          <p:cNvPr id="4" name="Image 3" descr="LidarFix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4217415" cy="2892834"/>
          </a:xfrm>
          <a:prstGeom prst="rect">
            <a:avLst/>
          </a:prstGeom>
        </p:spPr>
      </p:pic>
      <p:pic>
        <p:nvPicPr>
          <p:cNvPr id="5" name="Image 4" descr="LidarMobi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433" y="3596308"/>
            <a:ext cx="4161367" cy="2965359"/>
          </a:xfrm>
          <a:prstGeom prst="rect">
            <a:avLst/>
          </a:prstGeom>
        </p:spPr>
      </p:pic>
      <p:sp>
        <p:nvSpPr>
          <p:cNvPr id="6" name="Flèche droite rayée 5"/>
          <p:cNvSpPr/>
          <p:nvPr/>
        </p:nvSpPr>
        <p:spPr>
          <a:xfrm rot="2130780">
            <a:off x="3794243" y="4109908"/>
            <a:ext cx="1760744" cy="1157111"/>
          </a:xfrm>
          <a:prstGeom prst="striped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377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xmlns:p14="http://schemas.microsoft.com/office/powerpoint/2010/main" spd="slow">
        <p:checker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Evolutions pour la V2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Monter un (ou plusieurs) LIDAR directement sur le tracteur:</a:t>
            </a:r>
          </a:p>
          <a:p>
            <a:pPr lvl="1"/>
            <a:r>
              <a:rPr lang="fr-FR" dirty="0" smtClean="0"/>
              <a:t>Tout est préconfiguré</a:t>
            </a:r>
          </a:p>
          <a:p>
            <a:pPr lvl="1"/>
            <a:r>
              <a:rPr lang="fr-FR" dirty="0" smtClean="0"/>
              <a:t>Plus de liaison sans fil </a:t>
            </a:r>
            <a:r>
              <a:rPr lang="fr-FR" dirty="0" smtClean="0">
                <a:sym typeface="Wingdings"/>
              </a:rPr>
              <a:t> Fiabilité</a:t>
            </a:r>
          </a:p>
          <a:p>
            <a:r>
              <a:rPr lang="fr-FR" dirty="0" smtClean="0">
                <a:sym typeface="Wingdings"/>
              </a:rPr>
              <a:t>Exigence supplémentaire:</a:t>
            </a:r>
          </a:p>
          <a:p>
            <a:pPr lvl="1"/>
            <a:r>
              <a:rPr lang="fr-FR" dirty="0" smtClean="0">
                <a:sym typeface="Wingdings"/>
              </a:rPr>
              <a:t>Mesurer le volume du Silo</a:t>
            </a:r>
          </a:p>
          <a:p>
            <a:pPr lvl="1"/>
            <a:r>
              <a:rPr lang="fr-FR" dirty="0" smtClean="0">
                <a:sym typeface="Wingdings"/>
              </a:rPr>
              <a:t>Fonctionnement le plus autonome possible</a:t>
            </a:r>
            <a:endParaRPr lang="fr-FR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411338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Contraintes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 LIDAR aura une vue plus parcellaire du tas</a:t>
            </a:r>
          </a:p>
          <a:p>
            <a:r>
              <a:rPr lang="fr-FR" dirty="0" smtClean="0"/>
              <a:t>La mesure du volume requiert de garder en mémoire la topologie du silo vide</a:t>
            </a:r>
          </a:p>
          <a:p>
            <a:r>
              <a:rPr lang="fr-FR" dirty="0" smtClean="0"/>
              <a:t>Le LIDAR sera sur une plateforme mobile</a:t>
            </a:r>
          </a:p>
          <a:p>
            <a:pPr marL="0" indent="0" algn="ctr">
              <a:buNone/>
            </a:pPr>
            <a:r>
              <a:rPr lang="fr-FR" dirty="0" smtClean="0">
                <a:sym typeface="Wingdings"/>
              </a:rPr>
              <a:t> </a:t>
            </a:r>
            <a:r>
              <a:rPr lang="fr-FR" b="1" dirty="0" smtClean="0">
                <a:sym typeface="Wingdings"/>
              </a:rPr>
              <a:t>BESOIN DE MODELISER LA SCENE DE MANIERE AUTONOME A PARTIR DE DONNEES FRAGMENTEE DANS LE TEMPS</a:t>
            </a:r>
            <a:endParaRPr lang="fr-FR" b="1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0743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Capteurs et Détecteurs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111561"/>
            <a:ext cx="8229600" cy="3579384"/>
          </a:xfrm>
        </p:spPr>
        <p:txBody>
          <a:bodyPr/>
          <a:lstStyle/>
          <a:p>
            <a:r>
              <a:rPr lang="fr-FR" dirty="0" smtClean="0"/>
              <a:t>LIDAR (1 ou plus)</a:t>
            </a:r>
          </a:p>
          <a:p>
            <a:r>
              <a:rPr lang="fr-FR" dirty="0" smtClean="0"/>
              <a:t>Capteur XYZ à base de GPS</a:t>
            </a:r>
          </a:p>
          <a:p>
            <a:r>
              <a:rPr lang="fr-FR" dirty="0" smtClean="0"/>
              <a:t>Centrale </a:t>
            </a:r>
            <a:r>
              <a:rPr lang="fr-FR" dirty="0" err="1" smtClean="0"/>
              <a:t>Intertiel</a:t>
            </a:r>
            <a:endParaRPr lang="fr-FR" dirty="0" smtClean="0"/>
          </a:p>
          <a:p>
            <a:r>
              <a:rPr lang="fr-FR" dirty="0" smtClean="0"/>
              <a:t>Peut </a:t>
            </a:r>
            <a:r>
              <a:rPr lang="fr-FR" dirty="0" smtClean="0"/>
              <a:t>être 1 ou plusieurs équipements Vidéo</a:t>
            </a:r>
          </a:p>
          <a:p>
            <a:pPr lvl="1"/>
            <a:r>
              <a:rPr lang="fr-FR" dirty="0" smtClean="0"/>
              <a:t>IR ou/et Visuel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5112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SLAM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Simultaneous</a:t>
            </a:r>
            <a:r>
              <a:rPr lang="fr-FR" dirty="0" smtClean="0"/>
              <a:t> </a:t>
            </a:r>
            <a:r>
              <a:rPr lang="fr-FR" dirty="0" err="1" smtClean="0"/>
              <a:t>Localization</a:t>
            </a:r>
            <a:r>
              <a:rPr lang="fr-FR" dirty="0" smtClean="0"/>
              <a:t> And </a:t>
            </a:r>
            <a:r>
              <a:rPr lang="fr-FR" dirty="0" err="1" smtClean="0"/>
              <a:t>Mapping</a:t>
            </a:r>
            <a:endParaRPr lang="fr-FR" dirty="0" smtClean="0"/>
          </a:p>
          <a:p>
            <a:r>
              <a:rPr lang="fr-FR" dirty="0" smtClean="0"/>
              <a:t>Localisation requiert une carte</a:t>
            </a:r>
            <a:r>
              <a:rPr lang="is-IS" dirty="0" smtClean="0"/>
              <a:t>…</a:t>
            </a:r>
          </a:p>
          <a:p>
            <a:r>
              <a:rPr lang="is-IS" dirty="0" smtClean="0"/>
              <a:t>...Mais construire une carte requiert une position initiale</a:t>
            </a:r>
          </a:p>
          <a:p>
            <a:r>
              <a:rPr lang="is-IS" dirty="0" smtClean="0"/>
              <a:t>SLAM = approche probabiliste pour maintenir une carte et estimer un vecteur d’état du véhicule dans cette carte.</a:t>
            </a: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429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techniques liées au SLAM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 smtClean="0"/>
              <a:t>Filtres de </a:t>
            </a:r>
            <a:r>
              <a:rPr lang="fr-FR" dirty="0" err="1" smtClean="0"/>
              <a:t>Kalman</a:t>
            </a:r>
            <a:r>
              <a:rPr lang="fr-FR" dirty="0" smtClean="0"/>
              <a:t> généralisés</a:t>
            </a:r>
          </a:p>
          <a:p>
            <a:pPr lvl="1"/>
            <a:r>
              <a:rPr lang="fr-FR" dirty="0" smtClean="0"/>
              <a:t>Les modèles sont généralement non-linéaires</a:t>
            </a:r>
          </a:p>
          <a:p>
            <a:pPr lvl="1"/>
            <a:r>
              <a:rPr lang="fr-FR" dirty="0" smtClean="0"/>
              <a:t>Mise à jour du vecteur d’état</a:t>
            </a:r>
          </a:p>
          <a:p>
            <a:r>
              <a:rPr lang="fr-FR" dirty="0" smtClean="0"/>
              <a:t>Techniques de la Vision par Ordinateur:</a:t>
            </a:r>
          </a:p>
          <a:p>
            <a:pPr lvl="1"/>
            <a:r>
              <a:rPr lang="fr-FR" dirty="0" smtClean="0"/>
              <a:t>2D </a:t>
            </a:r>
            <a:r>
              <a:rPr lang="fr-FR" dirty="0" smtClean="0">
                <a:sym typeface="Wingdings"/>
              </a:rPr>
              <a:t> 3D pour caméra vidéos</a:t>
            </a:r>
          </a:p>
          <a:p>
            <a:pPr lvl="2"/>
            <a:r>
              <a:rPr lang="fr-FR" dirty="0" smtClean="0">
                <a:sym typeface="Wingdings"/>
              </a:rPr>
              <a:t>Transformée de </a:t>
            </a:r>
            <a:r>
              <a:rPr lang="fr-FR" dirty="0" err="1" smtClean="0">
                <a:sym typeface="Wingdings"/>
              </a:rPr>
              <a:t>Hough</a:t>
            </a:r>
            <a:r>
              <a:rPr lang="fr-FR" dirty="0" smtClean="0">
                <a:sym typeface="Wingdings"/>
              </a:rPr>
              <a:t>: extraire des lignes d’une images</a:t>
            </a:r>
          </a:p>
          <a:p>
            <a:pPr lvl="1"/>
            <a:r>
              <a:rPr lang="fr-FR" dirty="0" smtClean="0">
                <a:sym typeface="Wingdings"/>
              </a:rPr>
              <a:t>3D  3D pour LIDAR (nuage de points)</a:t>
            </a:r>
          </a:p>
          <a:p>
            <a:pPr lvl="2"/>
            <a:r>
              <a:rPr lang="fr-FR" dirty="0" smtClean="0">
                <a:sym typeface="Wingdings"/>
              </a:rPr>
              <a:t>RANSAC (</a:t>
            </a:r>
            <a:r>
              <a:rPr lang="fr-FR" dirty="0" err="1" smtClean="0">
                <a:sym typeface="Wingdings"/>
              </a:rPr>
              <a:t>Random</a:t>
            </a:r>
            <a:r>
              <a:rPr lang="fr-FR" dirty="0" smtClean="0">
                <a:sym typeface="Wingdings"/>
              </a:rPr>
              <a:t> </a:t>
            </a:r>
            <a:r>
              <a:rPr lang="fr-FR" dirty="0" err="1" smtClean="0">
                <a:sym typeface="Wingdings"/>
              </a:rPr>
              <a:t>Sampling</a:t>
            </a:r>
            <a:r>
              <a:rPr lang="fr-FR" dirty="0" smtClean="0">
                <a:sym typeface="Wingdings"/>
              </a:rPr>
              <a:t> Consensus): extraire des lignes d’un nuage de points</a:t>
            </a:r>
          </a:p>
          <a:p>
            <a:pPr lvl="2"/>
            <a:r>
              <a:rPr lang="fr-FR" dirty="0" smtClean="0">
                <a:sym typeface="Wingdings"/>
              </a:rPr>
              <a:t>Transformée de Radon</a:t>
            </a:r>
            <a:endParaRPr lang="fr-FR" dirty="0">
              <a:sym typeface="Wingdings"/>
            </a:endParaRPr>
          </a:p>
          <a:p>
            <a:pPr lvl="1"/>
            <a:endParaRPr lang="fr-FR" dirty="0" smtClean="0">
              <a:sym typeface="Wingdings"/>
            </a:endParaRPr>
          </a:p>
          <a:p>
            <a:r>
              <a:rPr lang="fr-FR" dirty="0" smtClean="0">
                <a:sym typeface="Wingdings"/>
              </a:rPr>
              <a:t>Mise en œuvre partie « capteur » des véhicules autonomes</a:t>
            </a:r>
          </a:p>
        </p:txBody>
      </p:sp>
    </p:spTree>
    <p:extLst>
      <p:ext uri="{BB962C8B-B14F-4D97-AF65-F5344CB8AC3E}">
        <p14:creationId xmlns:p14="http://schemas.microsoft.com/office/powerpoint/2010/main" val="2236428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Outils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Robot OS</a:t>
            </a:r>
          </a:p>
          <a:p>
            <a:pPr lvl="1"/>
            <a:r>
              <a:rPr lang="fr-FR" dirty="0" smtClean="0"/>
              <a:t>Environnement de développement</a:t>
            </a:r>
          </a:p>
          <a:p>
            <a:pPr lvl="1"/>
            <a:r>
              <a:rPr lang="fr-FR" dirty="0" smtClean="0"/>
              <a:t>Mises en œuvre des capteurs et détecteurs</a:t>
            </a:r>
          </a:p>
          <a:p>
            <a:pPr lvl="1"/>
            <a:r>
              <a:rPr lang="fr-FR" dirty="0" smtClean="0"/>
              <a:t>Simulation</a:t>
            </a:r>
          </a:p>
          <a:p>
            <a:r>
              <a:rPr lang="fr-FR" dirty="0" err="1" smtClean="0"/>
              <a:t>OpenCV</a:t>
            </a:r>
            <a:endParaRPr lang="fr-FR" dirty="0"/>
          </a:p>
          <a:p>
            <a:pPr lvl="1"/>
            <a:r>
              <a:rPr lang="fr-FR" dirty="0" smtClean="0"/>
              <a:t>Open Computer Vision: C++ Lib</a:t>
            </a:r>
          </a:p>
        </p:txBody>
      </p:sp>
    </p:spTree>
    <p:extLst>
      <p:ext uri="{BB962C8B-B14F-4D97-AF65-F5344CB8AC3E}">
        <p14:creationId xmlns:p14="http://schemas.microsoft.com/office/powerpoint/2010/main" val="2724921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Application Numérique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Tentative d’utiliser une régression linéaire pour extraire d’un nuage de points </a:t>
            </a:r>
          </a:p>
          <a:p>
            <a:r>
              <a:rPr lang="fr-FR" dirty="0" smtClean="0"/>
              <a:t>Génération d’un nuage de points  sol + mur</a:t>
            </a:r>
          </a:p>
          <a:p>
            <a:r>
              <a:rPr lang="fr-FR" dirty="0" smtClean="0"/>
              <a:t>Fonctionne dans le principe, mais lourd à mettre en œuvre en pratique.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4144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xmlns:p14="http://schemas.microsoft.com/office/powerpoint/2010/main" spd="slow">
        <p:checker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Mesure de tassage de Silo de Ma</a:t>
            </a:r>
            <a:r>
              <a:rPr lang="fr-FR" dirty="0" smtClean="0"/>
              <a:t>ïs</a:t>
            </a:r>
            <a:endParaRPr lang="fr-FR" dirty="0"/>
          </a:p>
        </p:txBody>
      </p:sp>
      <p:pic>
        <p:nvPicPr>
          <p:cNvPr id="4" name="Image 3" descr="LidarFix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4217415" cy="2892834"/>
          </a:xfrm>
          <a:prstGeom prst="rect">
            <a:avLst/>
          </a:prstGeom>
        </p:spPr>
      </p:pic>
      <p:pic>
        <p:nvPicPr>
          <p:cNvPr id="5" name="Image 4" descr="LidarMobi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433" y="3596308"/>
            <a:ext cx="4161367" cy="2965359"/>
          </a:xfrm>
          <a:prstGeom prst="rect">
            <a:avLst/>
          </a:prstGeom>
        </p:spPr>
      </p:pic>
      <p:sp>
        <p:nvSpPr>
          <p:cNvPr id="6" name="Flèche droite rayée 5"/>
          <p:cNvSpPr/>
          <p:nvPr/>
        </p:nvSpPr>
        <p:spPr>
          <a:xfrm rot="2130780">
            <a:off x="3794243" y="4109908"/>
            <a:ext cx="1760744" cy="1157111"/>
          </a:xfrm>
          <a:prstGeom prst="striped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415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Génération du nuage de Points</a:t>
            </a:r>
            <a:endParaRPr lang="fr-FR" dirty="0"/>
          </a:p>
        </p:txBody>
      </p:sp>
      <p:pic>
        <p:nvPicPr>
          <p:cNvPr id="4" name="Image 3" descr="genlidardat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06" y="2867526"/>
            <a:ext cx="4999789" cy="3749842"/>
          </a:xfrm>
          <a:prstGeom prst="rect">
            <a:avLst/>
          </a:prstGeom>
        </p:spPr>
      </p:pic>
      <p:pic>
        <p:nvPicPr>
          <p:cNvPr id="5" name="Image 4" descr="AppliNumSce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7230"/>
            <a:ext cx="5385816" cy="238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70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Agriculture de précision</a:t>
            </a:r>
          </a:p>
          <a:p>
            <a:pPr lvl="1"/>
            <a:r>
              <a:rPr lang="fr-FR" dirty="0" smtClean="0"/>
              <a:t>Optimiser la production</a:t>
            </a:r>
          </a:p>
          <a:p>
            <a:pPr lvl="1"/>
            <a:r>
              <a:rPr lang="fr-FR" dirty="0" smtClean="0"/>
              <a:t>Améliorer le rendement</a:t>
            </a:r>
          </a:p>
          <a:p>
            <a:pPr lvl="1"/>
            <a:r>
              <a:rPr lang="fr-FR" dirty="0" smtClean="0"/>
              <a:t>Obtenir des mesures en temps réel</a:t>
            </a:r>
          </a:p>
          <a:p>
            <a:r>
              <a:rPr lang="fr-FR" dirty="0" smtClean="0"/>
              <a:t>SLAM</a:t>
            </a:r>
          </a:p>
          <a:p>
            <a:pPr lvl="1"/>
            <a:r>
              <a:rPr lang="fr-FR" dirty="0" smtClean="0"/>
              <a:t>D’immenses possibilités</a:t>
            </a:r>
          </a:p>
          <a:p>
            <a:pPr lvl="1"/>
            <a:r>
              <a:rPr lang="fr-FR" dirty="0" smtClean="0"/>
              <a:t>Avec des moyens relativement modestes</a:t>
            </a:r>
          </a:p>
          <a:p>
            <a:pPr lvl="1"/>
            <a:r>
              <a:rPr lang="fr-FR" dirty="0" smtClean="0"/>
              <a:t>Permet d’envisager des applications très spécifiques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83202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xmlns:p14="http://schemas.microsoft.com/office/powerpoint/2010/main" spd="slow">
        <p:checker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533901"/>
            <a:ext cx="8229600" cy="1143000"/>
          </a:xfrm>
        </p:spPr>
        <p:txBody>
          <a:bodyPr/>
          <a:lstStyle/>
          <a:p>
            <a:r>
              <a:rPr lang="fr-FR" dirty="0" smtClean="0"/>
              <a:t>Merci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4903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xmlns:p14="http://schemas.microsoft.com/office/powerpoint/2010/main" spd="slow">
        <p:checker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Sommaire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Silos : Pourquoi?</a:t>
            </a:r>
          </a:p>
          <a:p>
            <a:r>
              <a:rPr lang="fr-FR" dirty="0" smtClean="0"/>
              <a:t>Silos : Comment?</a:t>
            </a:r>
          </a:p>
          <a:p>
            <a:r>
              <a:rPr lang="fr-FR" dirty="0" smtClean="0"/>
              <a:t>Projet: Mesure de tassage de silo</a:t>
            </a:r>
          </a:p>
          <a:p>
            <a:r>
              <a:rPr lang="fr-FR" dirty="0" smtClean="0"/>
              <a:t>SLAM</a:t>
            </a:r>
          </a:p>
          <a:p>
            <a:r>
              <a:rPr lang="fr-FR" dirty="0" smtClean="0"/>
              <a:t>Application Numérique</a:t>
            </a:r>
          </a:p>
          <a:p>
            <a:r>
              <a:rPr lang="fr-FR" dirty="0" smtClean="0"/>
              <a:t>Conclusion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5936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35187"/>
          </a:xfrm>
        </p:spPr>
        <p:txBody>
          <a:bodyPr/>
          <a:lstStyle/>
          <a:p>
            <a:r>
              <a:rPr lang="fr-FR" dirty="0" smtClean="0"/>
              <a:t>Fourrage: Importance Economique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3903825"/>
            <a:ext cx="8229600" cy="2417952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co</a:t>
            </a:r>
            <a:r>
              <a:rPr lang="fr-FR" dirty="0" smtClean="0"/>
              <a:t>ût de revient d’un élevage:</a:t>
            </a:r>
          </a:p>
          <a:p>
            <a:pPr marL="0" indent="0">
              <a:buNone/>
            </a:pPr>
            <a:r>
              <a:rPr lang="fr-FR" dirty="0"/>
              <a:t>	</a:t>
            </a:r>
            <a:r>
              <a:rPr lang="fr-FR" dirty="0" smtClean="0"/>
              <a:t>		nourriture animale </a:t>
            </a:r>
            <a:r>
              <a:rPr lang="fr-FR" dirty="0" smtClean="0">
                <a:sym typeface="Wingdings"/>
              </a:rPr>
              <a:t> 50% </a:t>
            </a: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Acheter le moins possible à l’extérieur</a:t>
            </a:r>
          </a:p>
          <a:p>
            <a:pPr marL="0" indent="0">
              <a:buNone/>
            </a:pPr>
            <a:r>
              <a:rPr lang="fr-FR" dirty="0" smtClean="0"/>
              <a:t>Utiliser le produit de la ferme au maximum</a:t>
            </a:r>
            <a:endParaRPr lang="fr-FR" dirty="0"/>
          </a:p>
        </p:txBody>
      </p:sp>
      <p:pic>
        <p:nvPicPr>
          <p:cNvPr id="5" name="Image 4" descr="13218_u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7" y="1109825"/>
            <a:ext cx="7112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403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Du printemps à l’automne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2082800" cy="1433689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 descr="P1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5757333" cy="431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417638"/>
            <a:ext cx="5757333" cy="4318000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pic>
        <p:nvPicPr>
          <p:cNvPr id="5" name="Image 4" descr="csm_Kuh_Heu_3cb70d5af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445" y="2028595"/>
            <a:ext cx="6237111" cy="41554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80445" y="2028595"/>
            <a:ext cx="6237111" cy="4318000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pic>
        <p:nvPicPr>
          <p:cNvPr id="6" name="Image 5" descr="maxresdefaul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111" y="3033889"/>
            <a:ext cx="6660444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17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 en Hiver?</a:t>
            </a:r>
            <a:endParaRPr lang="fr-FR" dirty="0"/>
          </a:p>
        </p:txBody>
      </p:sp>
      <p:pic>
        <p:nvPicPr>
          <p:cNvPr id="4" name="Image 3" descr="fiches_Shredla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6564720" cy="369146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417638"/>
            <a:ext cx="6564720" cy="3691466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pic>
        <p:nvPicPr>
          <p:cNvPr id="5" name="Image 4" descr="EnsilageMai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67" y="1672167"/>
            <a:ext cx="6350000" cy="4762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73667" y="1672167"/>
            <a:ext cx="6350000" cy="4762500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pic>
        <p:nvPicPr>
          <p:cNvPr id="6" name="Image 5" descr="IMG_070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333" y="2229556"/>
            <a:ext cx="6942667" cy="462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614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Principes de l’ensilage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Entasser du fourrage (</a:t>
            </a:r>
            <a:r>
              <a:rPr lang="fr-FR" dirty="0" smtClean="0"/>
              <a:t>plants de maïs concassés ou autre) pour déclencher une fermentation lactique </a:t>
            </a:r>
            <a:r>
              <a:rPr lang="fr-FR" b="1" dirty="0" smtClean="0"/>
              <a:t>anaérobie</a:t>
            </a:r>
          </a:p>
          <a:p>
            <a:r>
              <a:rPr lang="fr-FR" b="1" dirty="0" smtClean="0"/>
              <a:t>Glucose </a:t>
            </a:r>
            <a:r>
              <a:rPr lang="fr-FR" b="1" dirty="0" smtClean="0">
                <a:sym typeface="Wingdings"/>
              </a:rPr>
              <a:t> Acide Lactique</a:t>
            </a:r>
            <a:endParaRPr lang="fr-FR" b="1" dirty="0" smtClean="0"/>
          </a:p>
          <a:p>
            <a:r>
              <a:rPr lang="fr-FR" dirty="0" err="1" smtClean="0"/>
              <a:t>Acidication</a:t>
            </a:r>
            <a:r>
              <a:rPr lang="fr-FR" dirty="0" smtClean="0"/>
              <a:t> </a:t>
            </a:r>
            <a:r>
              <a:rPr lang="fr-FR" dirty="0" smtClean="0">
                <a:sym typeface="Wingdings"/>
              </a:rPr>
              <a:t></a:t>
            </a:r>
            <a:r>
              <a:rPr lang="fr-FR" dirty="0" smtClean="0"/>
              <a:t> Stérilisation et Conservation</a:t>
            </a:r>
          </a:p>
          <a:p>
            <a:r>
              <a:rPr lang="fr-FR" dirty="0" smtClean="0"/>
              <a:t>Rend le maïs plus digeste pour les animaux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72577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Silos</a:t>
            </a:r>
            <a:endParaRPr lang="fr-FR" dirty="0"/>
          </a:p>
        </p:txBody>
      </p:sp>
      <p:pic>
        <p:nvPicPr>
          <p:cNvPr id="4" name="Image 3" descr="silocouloi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8305"/>
            <a:ext cx="5940778" cy="444568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248305"/>
            <a:ext cx="5940778" cy="4487333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pic>
        <p:nvPicPr>
          <p:cNvPr id="5" name="Image 4" descr="silo-foss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041" y="1679222"/>
            <a:ext cx="6975098" cy="454377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92041" y="1692316"/>
            <a:ext cx="6975098" cy="4543778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pic>
        <p:nvPicPr>
          <p:cNvPr id="6" name="Image 5" descr="silo-taup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422" y="2594282"/>
            <a:ext cx="5483578" cy="411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7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1182</TotalTime>
  <Words>632</Words>
  <Application>Microsoft Macintosh PowerPoint</Application>
  <PresentationFormat>Présentation à l'écran (4:3)</PresentationFormat>
  <Paragraphs>119</Paragraphs>
  <Slides>32</Slides>
  <Notes>2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3" baseType="lpstr">
      <vt:lpstr>Thème Office</vt:lpstr>
      <vt:lpstr>Etude et développement d’outils mathématiques pour estimer, en temps réel, le tassage et le volume d’un silo de maïs à partir de capteurs embarqués  </vt:lpstr>
      <vt:lpstr>Tellus Environment</vt:lpstr>
      <vt:lpstr>Mesure de tassage de Silo de Maïs</vt:lpstr>
      <vt:lpstr>Sommaire</vt:lpstr>
      <vt:lpstr>Fourrage: Importance Economique </vt:lpstr>
      <vt:lpstr>Du printemps à l’automne</vt:lpstr>
      <vt:lpstr>Et en Hiver?</vt:lpstr>
      <vt:lpstr>Principes de l’ensilage</vt:lpstr>
      <vt:lpstr>Silos</vt:lpstr>
      <vt:lpstr>Chantier d’ensilage </vt:lpstr>
      <vt:lpstr>Récolte</vt:lpstr>
      <vt:lpstr>Remplissage Du Silo</vt:lpstr>
      <vt:lpstr>Etalement</vt:lpstr>
      <vt:lpstr>Tassage</vt:lpstr>
      <vt:lpstr>Emballage Hermétique</vt:lpstr>
      <vt:lpstr>Après 6 à 8 semaines</vt:lpstr>
      <vt:lpstr>Pour un ensilage réussi</vt:lpstr>
      <vt:lpstr>Sinon…</vt:lpstr>
      <vt:lpstr>Un tassage bien effectué est primordial pour un ensilage réussi</vt:lpstr>
      <vt:lpstr>Mesure de tassage en Temps réel </vt:lpstr>
      <vt:lpstr>Ça fonctionne, mais…</vt:lpstr>
      <vt:lpstr>Solution proposée par TE</vt:lpstr>
      <vt:lpstr>Evolutions pour la V2</vt:lpstr>
      <vt:lpstr>Contraintes</vt:lpstr>
      <vt:lpstr>Capteurs et Détecteurs</vt:lpstr>
      <vt:lpstr>SLAM</vt:lpstr>
      <vt:lpstr>Les techniques liées au SLAM</vt:lpstr>
      <vt:lpstr>Les Outils</vt:lpstr>
      <vt:lpstr>Application Numérique</vt:lpstr>
      <vt:lpstr>Génération du nuage de Points</vt:lpstr>
      <vt:lpstr>Conclusion</vt:lpstr>
      <vt:lpstr>Merci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Etude et développement d’outils mathématiques pour estimer, en temps réel, le tassage et le volume d’un silo de maïs à partir de capteurs embarqués  </dc:title>
  <dc:creator>Guillaume Cotillard</dc:creator>
  <cp:lastModifiedBy>Guillaume Cotillard</cp:lastModifiedBy>
  <cp:revision>25</cp:revision>
  <dcterms:created xsi:type="dcterms:W3CDTF">2018-03-29T13:57:26Z</dcterms:created>
  <dcterms:modified xsi:type="dcterms:W3CDTF">2018-03-30T09:39:54Z</dcterms:modified>
</cp:coreProperties>
</file>